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46"/>
  </p:notesMasterIdLst>
  <p:handoutMasterIdLst>
    <p:handoutMasterId r:id="rId47"/>
  </p:handoutMasterIdLst>
  <p:sldIdLst>
    <p:sldId id="341" r:id="rId6"/>
    <p:sldId id="293" r:id="rId7"/>
    <p:sldId id="257" r:id="rId8"/>
    <p:sldId id="258" r:id="rId9"/>
    <p:sldId id="296" r:id="rId10"/>
    <p:sldId id="264" r:id="rId11"/>
    <p:sldId id="301" r:id="rId12"/>
    <p:sldId id="349" r:id="rId13"/>
    <p:sldId id="303" r:id="rId14"/>
    <p:sldId id="304" r:id="rId15"/>
    <p:sldId id="305" r:id="rId16"/>
    <p:sldId id="306" r:id="rId17"/>
    <p:sldId id="354" r:id="rId18"/>
    <p:sldId id="356" r:id="rId19"/>
    <p:sldId id="357" r:id="rId20"/>
    <p:sldId id="358" r:id="rId21"/>
    <p:sldId id="359" r:id="rId22"/>
    <p:sldId id="350" r:id="rId23"/>
    <p:sldId id="351" r:id="rId24"/>
    <p:sldId id="352" r:id="rId25"/>
    <p:sldId id="353" r:id="rId26"/>
    <p:sldId id="320" r:id="rId27"/>
    <p:sldId id="322" r:id="rId28"/>
    <p:sldId id="323" r:id="rId29"/>
    <p:sldId id="324" r:id="rId30"/>
    <p:sldId id="325" r:id="rId31"/>
    <p:sldId id="330" r:id="rId32"/>
    <p:sldId id="360" r:id="rId33"/>
    <p:sldId id="366" r:id="rId34"/>
    <p:sldId id="362" r:id="rId35"/>
    <p:sldId id="363" r:id="rId36"/>
    <p:sldId id="365" r:id="rId37"/>
    <p:sldId id="367" r:id="rId38"/>
    <p:sldId id="331" r:id="rId39"/>
    <p:sldId id="332" r:id="rId40"/>
    <p:sldId id="368" r:id="rId41"/>
    <p:sldId id="336" r:id="rId42"/>
    <p:sldId id="343" r:id="rId43"/>
    <p:sldId id="337" r:id="rId44"/>
    <p:sldId id="338" r:id="rId45"/>
  </p:sldIdLst>
  <p:sldSz cx="12188825" cy="6858000"/>
  <p:notesSz cx="6858000" cy="9296400"/>
  <p:embeddedFontLst>
    <p:embeddedFont>
      <p:font typeface="Calibri" pitchFamily="34" charset="0"/>
      <p:regular r:id="rId48"/>
      <p:bold r:id="rId49"/>
      <p:italic r:id="rId50"/>
      <p:boldItalic r:id="rId51"/>
    </p:embeddedFont>
    <p:embeddedFont>
      <p:font typeface="Segoe UI Light" pitchFamily="34" charset="0"/>
      <p:regular r:id="rId52"/>
    </p:embeddedFont>
    <p:embeddedFont>
      <p:font typeface="Segoe Light" pitchFamily="34" charset="0"/>
      <p:regular r:id="rId53"/>
      <p:italic r:id="rId54"/>
    </p:embeddedFont>
    <p:embeddedFont>
      <p:font typeface="Segoe UI" pitchFamily="34" charset="0"/>
      <p:regular r:id="rId55"/>
      <p:bold r:id="rId56"/>
      <p:italic r:id="rId57"/>
      <p:boldItalic r:id="rId58"/>
    </p:embeddedFont>
    <p:embeddedFont>
      <p:font typeface="Consolas" pitchFamily="49" charset="0"/>
      <p:regular r:id="rId59"/>
      <p:bold r:id="rId60"/>
      <p:italic r:id="rId61"/>
      <p:boldItalic r:id="rId62"/>
    </p:embeddedFont>
  </p:embeddedFontLst>
  <p:custDataLst>
    <p:tags r:id="rId63"/>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2" autoAdjust="0"/>
    <p:restoredTop sz="91608" autoAdjust="0"/>
  </p:normalViewPr>
  <p:slideViewPr>
    <p:cSldViewPr snapToGrid="0" snapToObjects="1">
      <p:cViewPr>
        <p:scale>
          <a:sx n="80" d="100"/>
          <a:sy n="80" d="100"/>
        </p:scale>
        <p:origin x="-72" y="-72"/>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1056"/>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Razor has</a:t>
            </a:r>
            <a:r>
              <a:rPr lang="en-US" baseline="0" dirty="0" smtClean="0"/>
              <a:t> some great tools to help you organize your markup, keep things consistent, and eliminate repetition.</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17</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19</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20</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21</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34</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35</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36</a:t>
            </a:fld>
            <a:endParaRPr lang="en-US"/>
          </a:p>
        </p:txBody>
      </p:sp>
    </p:spTree>
    <p:extLst>
      <p:ext uri="{BB962C8B-B14F-4D97-AF65-F5344CB8AC3E}">
        <p14:creationId xmlns:p14="http://schemas.microsoft.com/office/powerpoint/2010/main" val="1447927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37</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10</a:t>
            </a:fld>
            <a:endParaRPr lang="en-US"/>
          </a:p>
        </p:txBody>
      </p:sp>
    </p:spTree>
    <p:extLst>
      <p:ext uri="{BB962C8B-B14F-4D97-AF65-F5344CB8AC3E}">
        <p14:creationId xmlns:p14="http://schemas.microsoft.com/office/powerpoint/2010/main" val="1447927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70645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5/2/2012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5/2/2012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4.xml"/><Relationship Id="rId7" Type="http://schemas.openxmlformats.org/officeDocument/2006/relationships/oleObject" Target="../embeddings/oleObject6.bin"/><Relationship Id="rId2" Type="http://schemas.openxmlformats.org/officeDocument/2006/relationships/tags" Target="../tags/tag13.xml"/><Relationship Id="rId1" Type="http://schemas.openxmlformats.org/officeDocument/2006/relationships/vmlDrawing" Target="../drawings/vmlDrawing6.vml"/><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8.xml"/><Relationship Id="rId7" Type="http://schemas.openxmlformats.org/officeDocument/2006/relationships/oleObject" Target="../embeddings/oleObject4.bin"/><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2.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43054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264567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29170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Razor Syntax Comparisons</a:t>
            </a:r>
            <a:endParaRPr lang="en-US" dirty="0"/>
          </a:p>
        </p:txBody>
      </p:sp>
      <p:sp>
        <p:nvSpPr>
          <p:cNvPr id="5" name="TextBox 4"/>
          <p:cNvSpPr txBox="1"/>
          <p:nvPr/>
        </p:nvSpPr>
        <p:spPr>
          <a:xfrm>
            <a:off x="5130026" y="129170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43054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43054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29170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264567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264567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29170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4067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28373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2711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2679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406796"/>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
        <p:nvSpPr>
          <p:cNvPr id="7" name="Rectangle 6"/>
          <p:cNvSpPr/>
          <p:nvPr/>
        </p:nvSpPr>
        <p:spPr>
          <a:xfrm>
            <a:off x="1370816" y="44067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2711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28373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28373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3733879"/>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2608855"/>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256075"/>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256075"/>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3748589"/>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3748589"/>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256075"/>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2610054"/>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547299"/>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47897"/>
          </a:xfrm>
        </p:spPr>
        <p:txBody>
          <a:bodyPr/>
          <a:lstStyle/>
          <a:p>
            <a:r>
              <a:rPr lang="en-US" dirty="0" smtClean="0"/>
              <a:t>Razor tools for a Consistent Look</a:t>
            </a:r>
            <a:endParaRPr lang="en-US" dirty="0"/>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2" name="Text Placeholder 1"/>
          <p:cNvSpPr>
            <a:spLocks noGrp="1"/>
          </p:cNvSpPr>
          <p:nvPr>
            <p:ph type="body" sz="quarter" idx="10"/>
          </p:nvPr>
        </p:nvSpPr>
        <p:spPr/>
        <p:txBody>
          <a:bodyPr/>
          <a:lstStyle/>
          <a:p>
            <a:endParaRPr lang="en-US"/>
          </a:p>
        </p:txBody>
      </p:sp>
      <p:grpSp>
        <p:nvGrpSpPr>
          <p:cNvPr id="9" name="Group 8"/>
          <p:cNvGrpSpPr/>
          <p:nvPr/>
        </p:nvGrpSpPr>
        <p:grpSpPr>
          <a:xfrm>
            <a:off x="517525" y="1420813"/>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Layouts</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Consistent structure, </a:t>
              </a:r>
              <a:r>
                <a:rPr lang="fr-FR" sz="2000" dirty="0" err="1" smtClean="0">
                  <a:solidFill>
                    <a:schemeClr val="tx1">
                      <a:lumMod val="75000"/>
                      <a:lumOff val="25000"/>
                      <a:alpha val="99000"/>
                    </a:schemeClr>
                  </a:solidFill>
                </a:rPr>
                <a:t>organization</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Includes</a:t>
              </a:r>
              <a:r>
                <a:rPr lang="fr-FR" sz="2000" dirty="0" smtClean="0">
                  <a:solidFill>
                    <a:schemeClr val="tx1">
                      <a:lumMod val="75000"/>
                      <a:lumOff val="25000"/>
                      <a:alpha val="99000"/>
                    </a:schemeClr>
                  </a:solidFill>
                </a:rPr>
                <a:t> </a:t>
              </a:r>
              <a:r>
                <a:rPr lang="fr-FR" sz="2000" dirty="0" smtClean="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Master Pages </a:t>
              </a:r>
              <a:r>
                <a:rPr lang="fr-FR" sz="2000" dirty="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Layouts</a:t>
              </a:r>
              <a:r>
                <a:rPr lang="fr-FR" sz="2000" dirty="0" smtClean="0">
                  <a:solidFill>
                    <a:schemeClr val="tx1">
                      <a:lumMod val="75000"/>
                      <a:lumOff val="25000"/>
                      <a:alpha val="99000"/>
                    </a:schemeClr>
                  </a:solidFill>
                </a:rPr>
                <a:t>)</a:t>
              </a:r>
              <a:endParaRPr lang="fr-FR" sz="2000" dirty="0">
                <a:solidFill>
                  <a:schemeClr val="tx1">
                    <a:lumMod val="75000"/>
                    <a:lumOff val="25000"/>
                    <a:alpha val="99000"/>
                  </a:schemeClr>
                </a:solidFill>
              </a:endParaRPr>
            </a:p>
          </p:txBody>
        </p:sp>
      </p:grpSp>
      <p:grpSp>
        <p:nvGrpSpPr>
          <p:cNvPr id="12" name="Group 11"/>
          <p:cNvGrpSpPr/>
          <p:nvPr/>
        </p:nvGrpSpPr>
        <p:grpSpPr>
          <a:xfrm>
            <a:off x="509588" y="4666488"/>
            <a:ext cx="11158537" cy="1451783"/>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Pages</a:t>
              </a:r>
              <a:endParaRPr lang="en-US" dirty="0">
                <a:solidFill>
                  <a:schemeClr val="bg1">
                    <a:alpha val="99000"/>
                  </a:schemeClr>
                </a:solidFill>
              </a:endParaRPr>
            </a:p>
          </p:txBody>
        </p:sp>
        <p:sp>
          <p:nvSpPr>
            <p:cNvPr id="15" name="Rectangle 14"/>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Include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other</a:t>
              </a:r>
              <a:r>
                <a:rPr lang="fr-FR" sz="2000" dirty="0" smtClean="0">
                  <a:solidFill>
                    <a:schemeClr val="tx1">
                      <a:lumMod val="75000"/>
                      <a:lumOff val="25000"/>
                      <a:alpha val="99000"/>
                    </a:schemeClr>
                  </a:solidFill>
                </a:rPr>
                <a:t> pages </a:t>
              </a:r>
              <a:r>
                <a:rPr lang="fr-FR" sz="2000" dirty="0" err="1" smtClean="0">
                  <a:solidFill>
                    <a:schemeClr val="tx1">
                      <a:lumMod val="75000"/>
                      <a:lumOff val="25000"/>
                      <a:alpha val="99000"/>
                    </a:schemeClr>
                  </a:solidFill>
                </a:rPr>
                <a:t>that</a:t>
              </a:r>
              <a:r>
                <a:rPr lang="fr-FR" sz="2000" dirty="0" smtClean="0">
                  <a:solidFill>
                    <a:schemeClr val="tx1">
                      <a:lumMod val="75000"/>
                      <a:lumOff val="25000"/>
                      <a:alpha val="99000"/>
                    </a:schemeClr>
                  </a:solidFill>
                </a:rPr>
                <a:t> change </a:t>
              </a:r>
              <a:r>
                <a:rPr lang="fr-FR" sz="2000" dirty="0" err="1" smtClean="0">
                  <a:solidFill>
                    <a:schemeClr val="tx1">
                      <a:lumMod val="75000"/>
                      <a:lumOff val="25000"/>
                      <a:alpha val="99000"/>
                    </a:schemeClr>
                  </a:solidFill>
                </a:rPr>
                <a:t>infrequently</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into</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other</a:t>
              </a:r>
              <a:r>
                <a:rPr lang="fr-FR" sz="2000" dirty="0" smtClean="0">
                  <a:solidFill>
                    <a:schemeClr val="tx1">
                      <a:lumMod val="75000"/>
                      <a:lumOff val="25000"/>
                      <a:alpha val="99000"/>
                    </a:schemeClr>
                  </a:solidFill>
                </a:rPr>
                <a:t> pages</a:t>
              </a:r>
              <a:endParaRPr lang="fr-FR" sz="2000" dirty="0">
                <a:solidFill>
                  <a:schemeClr val="tx1">
                    <a:lumMod val="75000"/>
                    <a:lumOff val="25000"/>
                    <a:alpha val="99000"/>
                  </a:schemeClr>
                </a:solidFill>
              </a:endParaRPr>
            </a:p>
          </p:txBody>
        </p:sp>
      </p:grpSp>
      <p:grpSp>
        <p:nvGrpSpPr>
          <p:cNvPr id="16" name="Group 15"/>
          <p:cNvGrpSpPr/>
          <p:nvPr/>
        </p:nvGrpSpPr>
        <p:grpSpPr>
          <a:xfrm>
            <a:off x="509588" y="3043650"/>
            <a:ext cx="11158537" cy="1451783"/>
            <a:chOff x="517525" y="1420813"/>
            <a:chExt cx="11158537" cy="1451783"/>
          </a:xfrm>
        </p:grpSpPr>
        <p:sp>
          <p:nvSpPr>
            <p:cNvPr id="17" name="Rectangle 1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Sections</a:t>
              </a:r>
              <a:endParaRPr lang="en-US" dirty="0">
                <a:solidFill>
                  <a:schemeClr val="bg1">
                    <a:alpha val="99000"/>
                  </a:schemeClr>
                </a:solidFill>
              </a:endParaRPr>
            </a:p>
          </p:txBody>
        </p:sp>
        <p:sp>
          <p:nvSpPr>
            <p:cNvPr id="18" name="Rectangle 1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Named</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regions</a:t>
              </a:r>
              <a:r>
                <a:rPr lang="fr-FR" sz="2000" dirty="0" smtClean="0">
                  <a:solidFill>
                    <a:schemeClr val="tx1">
                      <a:lumMod val="75000"/>
                      <a:lumOff val="25000"/>
                      <a:alpha val="99000"/>
                    </a:schemeClr>
                  </a:solidFill>
                </a:rPr>
                <a:t> of </a:t>
              </a:r>
              <a:r>
                <a:rPr lang="fr-FR" sz="2000" dirty="0" err="1" smtClean="0">
                  <a:solidFill>
                    <a:schemeClr val="tx1">
                      <a:lumMod val="75000"/>
                      <a:lumOff val="25000"/>
                      <a:alpha val="99000"/>
                    </a:schemeClr>
                  </a:solidFill>
                </a:rPr>
                <a:t>dynamic</a:t>
              </a:r>
              <a:r>
                <a:rPr lang="fr-FR" sz="2000" dirty="0" smtClean="0">
                  <a:solidFill>
                    <a:schemeClr val="tx1">
                      <a:lumMod val="75000"/>
                      <a:lumOff val="25000"/>
                      <a:alpha val="99000"/>
                    </a:schemeClr>
                  </a:solidFill>
                </a:rPr>
                <a:t> code</a:t>
              </a:r>
              <a:endParaRPr lang="fr-FR" sz="2000" dirty="0">
                <a:solidFill>
                  <a:schemeClr val="tx1">
                    <a:lumMod val="75000"/>
                    <a:lumOff val="25000"/>
                    <a:alpha val="99000"/>
                  </a:schemeClr>
                </a:solidFill>
              </a:endParaRPr>
            </a:p>
          </p:txBody>
        </p:sp>
      </p:grpSp>
    </p:spTree>
    <p:extLst>
      <p:ext uri="{BB962C8B-B14F-4D97-AF65-F5344CB8AC3E}">
        <p14:creationId xmlns:p14="http://schemas.microsoft.com/office/powerpoint/2010/main" val="103392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132580"/>
            <a:ext cx="12188825" cy="203132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158338"/>
            <a:ext cx="12188825" cy="181266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Layout Syntax</a:t>
            </a:r>
            <a:endParaRPr lang="en-US" sz="4800" dirty="0"/>
          </a:p>
        </p:txBody>
      </p:sp>
      <p:sp>
        <p:nvSpPr>
          <p:cNvPr id="5" name="TextBox 4"/>
          <p:cNvSpPr txBox="1"/>
          <p:nvPr/>
        </p:nvSpPr>
        <p:spPr>
          <a:xfrm>
            <a:off x="5130025" y="1155118"/>
            <a:ext cx="621189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&lt;html&gt;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&lt;title&gt;Simple Layout&lt;/title&gt;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&lt;body&gt;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RenderBody</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&lt;/body&gt;</a:t>
            </a:r>
          </a:p>
          <a:p>
            <a:r>
              <a:rPr lang="en-US" sz="1400" dirty="0">
                <a:solidFill>
                  <a:schemeClr val="lt1">
                    <a:alpha val="99000"/>
                  </a:schemeClr>
                </a:solidFill>
                <a:latin typeface="Consolas" pitchFamily="49" charset="0"/>
                <a:cs typeface="Consolas" pitchFamily="49" charset="0"/>
              </a:rPr>
              <a:t>&lt;/html&gt;</a:t>
            </a:r>
          </a:p>
        </p:txBody>
      </p:sp>
      <p:sp>
        <p:nvSpPr>
          <p:cNvPr id="8" name="Rectangle 7"/>
          <p:cNvSpPr/>
          <p:nvPr/>
        </p:nvSpPr>
        <p:spPr>
          <a:xfrm>
            <a:off x="433839" y="1158338"/>
            <a:ext cx="2547492" cy="1354217"/>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Define your layout</a:t>
            </a:r>
            <a:br>
              <a:rPr lang="en-US" dirty="0" smtClean="0">
                <a:solidFill>
                  <a:schemeClr val="tx2">
                    <a:alpha val="99000"/>
                  </a:schemeClr>
                </a:solidFill>
                <a:latin typeface="Segoe UI Light" pitchFamily="34" charset="0"/>
              </a:rPr>
            </a:br>
            <a:r>
              <a:rPr lang="en-US" sz="1800" dirty="0" smtClean="0">
                <a:solidFill>
                  <a:schemeClr val="tx2">
                    <a:alpha val="99000"/>
                  </a:schemeClr>
                </a:solidFill>
                <a:latin typeface="Segoe UI Light" pitchFamily="34" charset="0"/>
              </a:rPr>
              <a:t>/Shared/_</a:t>
            </a:r>
            <a:r>
              <a:rPr lang="en-US" sz="1800" dirty="0" err="1" smtClean="0">
                <a:solidFill>
                  <a:schemeClr val="tx2">
                    <a:alpha val="99000"/>
                  </a:schemeClr>
                </a:solidFill>
                <a:latin typeface="Segoe UI Light" pitchFamily="34" charset="0"/>
              </a:rPr>
              <a:t>Layout.cshtml</a:t>
            </a:r>
            <a:endParaRPr lang="en-US" dirty="0">
              <a:solidFill>
                <a:schemeClr val="tx2">
                  <a:alpha val="99000"/>
                </a:schemeClr>
              </a:solidFill>
              <a:latin typeface="Segoe UI Light" pitchFamily="34" charset="0"/>
            </a:endParaRPr>
          </a:p>
        </p:txBody>
      </p:sp>
      <p:sp>
        <p:nvSpPr>
          <p:cNvPr id="9" name="TextBox 8"/>
          <p:cNvSpPr txBox="1"/>
          <p:nvPr/>
        </p:nvSpPr>
        <p:spPr>
          <a:xfrm>
            <a:off x="5130024" y="3132581"/>
            <a:ext cx="6211893"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Layout = "/Shared/_</a:t>
            </a:r>
            <a:r>
              <a:rPr lang="en-US" sz="1400" dirty="0" err="1">
                <a:solidFill>
                  <a:schemeClr val="lt1">
                    <a:alpha val="99000"/>
                  </a:schemeClr>
                </a:solidFill>
                <a:latin typeface="Consolas" pitchFamily="49" charset="0"/>
                <a:cs typeface="Consolas" pitchFamily="49" charset="0"/>
              </a:rPr>
              <a:t>Layout.cshtml</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&lt;p&gt;</a:t>
            </a:r>
          </a:p>
          <a:p>
            <a:r>
              <a:rPr lang="en-US" sz="1400" dirty="0">
                <a:solidFill>
                  <a:schemeClr val="lt1">
                    <a:alpha val="99000"/>
                  </a:schemeClr>
                </a:solidFill>
                <a:latin typeface="Consolas" pitchFamily="49" charset="0"/>
                <a:cs typeface="Consolas" pitchFamily="49" charset="0"/>
              </a:rPr>
              <a:t>   My content goes here</a:t>
            </a:r>
          </a:p>
          <a:p>
            <a:r>
              <a:rPr lang="en-US" sz="1400" dirty="0">
                <a:solidFill>
                  <a:schemeClr val="lt1">
                    <a:alpha val="99000"/>
                  </a:schemeClr>
                </a:solidFill>
                <a:latin typeface="Consolas" pitchFamily="49" charset="0"/>
                <a:cs typeface="Consolas" pitchFamily="49" charset="0"/>
              </a:rPr>
              <a:t>&lt;/p</a:t>
            </a:r>
            <a:r>
              <a:rPr lang="en-US" sz="1400" dirty="0" smtClean="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0" name="Rectangle 9"/>
          <p:cNvSpPr/>
          <p:nvPr/>
        </p:nvSpPr>
        <p:spPr>
          <a:xfrm>
            <a:off x="433839" y="3132581"/>
            <a:ext cx="2825069" cy="1723549"/>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layout</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from your pages</a:t>
            </a:r>
            <a:br>
              <a:rPr lang="en-US" dirty="0" smtClean="0">
                <a:solidFill>
                  <a:schemeClr val="tx2">
                    <a:alpha val="99000"/>
                  </a:schemeClr>
                </a:solidFill>
                <a:latin typeface="Segoe UI Light" pitchFamily="34" charset="0"/>
              </a:rPr>
            </a:br>
            <a:r>
              <a:rPr lang="en-US" sz="1800" dirty="0" smtClean="0">
                <a:solidFill>
                  <a:schemeClr val="tx2">
                    <a:alpha val="99000"/>
                  </a:schemeClr>
                </a:solidFill>
                <a:latin typeface="Segoe UI Light" pitchFamily="34" charset="0"/>
              </a:rPr>
              <a:t>/</a:t>
            </a:r>
            <a:r>
              <a:rPr lang="en-US" sz="1800" dirty="0" err="1" smtClean="0">
                <a:solidFill>
                  <a:schemeClr val="tx2">
                    <a:alpha val="99000"/>
                  </a:schemeClr>
                </a:solidFill>
                <a:latin typeface="Segoe UI Light" pitchFamily="34" charset="0"/>
              </a:rPr>
              <a:t>Default.cshtml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17113516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334606"/>
            <a:ext cx="12188825" cy="289310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158337"/>
            <a:ext cx="12188825" cy="20281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a:t>Use Sections to Organize Your Pages</a:t>
            </a:r>
          </a:p>
        </p:txBody>
      </p:sp>
      <p:sp>
        <p:nvSpPr>
          <p:cNvPr id="5" name="TextBox 4"/>
          <p:cNvSpPr txBox="1"/>
          <p:nvPr/>
        </p:nvSpPr>
        <p:spPr>
          <a:xfrm>
            <a:off x="5130025" y="1155118"/>
            <a:ext cx="621189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&lt;html&gt;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&lt;title&gt;Simple Layout&lt;/title&gt;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&lt;body&gt; </a:t>
            </a:r>
          </a:p>
          <a:p>
            <a:r>
              <a:rPr lang="en-US" sz="1400" dirty="0">
                <a:solidFill>
                  <a:schemeClr val="accent4">
                    <a:lumMod val="40000"/>
                    <a:lumOff val="60000"/>
                    <a:alpha val="99000"/>
                  </a:schemeClr>
                </a:solidFill>
                <a:latin typeface="Consolas" pitchFamily="49" charset="0"/>
                <a:cs typeface="Consolas" pitchFamily="49" charset="0"/>
              </a:rPr>
              <a:t>        @</a:t>
            </a:r>
            <a:r>
              <a:rPr lang="en-US" sz="1400" dirty="0" err="1">
                <a:solidFill>
                  <a:schemeClr val="accent4">
                    <a:lumMod val="40000"/>
                    <a:lumOff val="60000"/>
                    <a:alpha val="99000"/>
                  </a:schemeClr>
                </a:solidFill>
                <a:latin typeface="Consolas" pitchFamily="49" charset="0"/>
                <a:cs typeface="Consolas" pitchFamily="49" charset="0"/>
              </a:rPr>
              <a:t>RenderSection</a:t>
            </a:r>
            <a:r>
              <a:rPr lang="en-US" sz="1400" dirty="0">
                <a:solidFill>
                  <a:schemeClr val="accent4">
                    <a:lumMod val="40000"/>
                    <a:lumOff val="60000"/>
                    <a:alpha val="99000"/>
                  </a:schemeClr>
                </a:solidFill>
                <a:latin typeface="Consolas" pitchFamily="49" charset="0"/>
                <a:cs typeface="Consolas" pitchFamily="49" charset="0"/>
              </a:rPr>
              <a:t>("Menu")</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RenderBody</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&lt;/body&gt;</a:t>
            </a:r>
          </a:p>
          <a:p>
            <a:r>
              <a:rPr lang="en-US" sz="1400" dirty="0">
                <a:solidFill>
                  <a:schemeClr val="lt1">
                    <a:alpha val="99000"/>
                  </a:schemeClr>
                </a:solidFill>
                <a:latin typeface="Consolas" pitchFamily="49" charset="0"/>
                <a:cs typeface="Consolas" pitchFamily="49" charset="0"/>
              </a:rPr>
              <a:t>&lt;/html&gt;</a:t>
            </a:r>
          </a:p>
        </p:txBody>
      </p:sp>
      <p:sp>
        <p:nvSpPr>
          <p:cNvPr id="8" name="Rectangle 7"/>
          <p:cNvSpPr/>
          <p:nvPr/>
        </p:nvSpPr>
        <p:spPr>
          <a:xfrm>
            <a:off x="433839" y="1158338"/>
            <a:ext cx="423321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Create the Section:</a:t>
            </a:r>
          </a:p>
          <a:p>
            <a:r>
              <a:rPr lang="en-US" dirty="0">
                <a:solidFill>
                  <a:schemeClr val="tx2">
                    <a:alpha val="99000"/>
                  </a:schemeClr>
                </a:solidFill>
                <a:latin typeface="Segoe UI Light" pitchFamily="34" charset="0"/>
              </a:rPr>
              <a:t>/Shared/_</a:t>
            </a:r>
            <a:r>
              <a:rPr lang="en-US" dirty="0" err="1">
                <a:solidFill>
                  <a:schemeClr val="tx2">
                    <a:alpha val="99000"/>
                  </a:schemeClr>
                </a:solidFill>
                <a:latin typeface="Segoe UI Light" pitchFamily="34" charset="0"/>
              </a:rPr>
              <a:t>Layout.cshtml</a:t>
            </a:r>
            <a:endParaRPr lang="en-US" dirty="0">
              <a:solidFill>
                <a:schemeClr val="tx2">
                  <a:alpha val="99000"/>
                </a:schemeClr>
              </a:solidFill>
              <a:latin typeface="Segoe UI Light" pitchFamily="34" charset="0"/>
            </a:endParaRPr>
          </a:p>
        </p:txBody>
      </p:sp>
      <p:sp>
        <p:nvSpPr>
          <p:cNvPr id="9" name="TextBox 8"/>
          <p:cNvSpPr txBox="1"/>
          <p:nvPr/>
        </p:nvSpPr>
        <p:spPr>
          <a:xfrm>
            <a:off x="5130024" y="3334608"/>
            <a:ext cx="6211893"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Layout = "/Shared/_</a:t>
            </a:r>
            <a:r>
              <a:rPr lang="en-US" sz="1400" dirty="0" err="1">
                <a:solidFill>
                  <a:schemeClr val="lt1">
                    <a:alpha val="99000"/>
                  </a:schemeClr>
                </a:solidFill>
                <a:latin typeface="Consolas" pitchFamily="49" charset="0"/>
                <a:cs typeface="Consolas" pitchFamily="49" charset="0"/>
              </a:rPr>
              <a:t>Layout.cshtml</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@section Menu {</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pageMenu</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&lt;li&gt;Option 1&lt;/li&gt;</a:t>
            </a:r>
          </a:p>
          <a:p>
            <a:r>
              <a:rPr lang="en-US" sz="1400" dirty="0">
                <a:solidFill>
                  <a:schemeClr val="lt1">
                    <a:alpha val="99000"/>
                  </a:schemeClr>
                </a:solidFill>
                <a:latin typeface="Consolas" pitchFamily="49" charset="0"/>
                <a:cs typeface="Consolas" pitchFamily="49" charset="0"/>
              </a:rPr>
              <a:t>	&lt;li&gt;Option 2&lt;/li&gt;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&lt;p&gt;</a:t>
            </a:r>
          </a:p>
          <a:p>
            <a:r>
              <a:rPr lang="en-US" sz="1400" dirty="0">
                <a:solidFill>
                  <a:schemeClr val="lt1">
                    <a:alpha val="99000"/>
                  </a:schemeClr>
                </a:solidFill>
                <a:latin typeface="Consolas" pitchFamily="49" charset="0"/>
                <a:cs typeface="Consolas" pitchFamily="49" charset="0"/>
              </a:rPr>
              <a:t>   My content goes here</a:t>
            </a:r>
          </a:p>
          <a:p>
            <a:r>
              <a:rPr lang="en-US" sz="1400" dirty="0">
                <a:solidFill>
                  <a:schemeClr val="lt1">
                    <a:alpha val="99000"/>
                  </a:schemeClr>
                </a:solidFill>
                <a:latin typeface="Consolas" pitchFamily="49" charset="0"/>
                <a:cs typeface="Consolas" pitchFamily="49" charset="0"/>
              </a:rPr>
              <a:t>&lt;/p&gt;</a:t>
            </a:r>
          </a:p>
        </p:txBody>
      </p:sp>
      <p:sp>
        <p:nvSpPr>
          <p:cNvPr id="10" name="Rectangle 9"/>
          <p:cNvSpPr/>
          <p:nvPr/>
        </p:nvSpPr>
        <p:spPr>
          <a:xfrm>
            <a:off x="433839" y="3334608"/>
            <a:ext cx="4341253"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Embed the Section:</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a:t>
            </a:r>
            <a:r>
              <a:rPr lang="en-US" dirty="0" err="1" smtClean="0">
                <a:solidFill>
                  <a:schemeClr val="tx2">
                    <a:alpha val="99000"/>
                  </a:schemeClr>
                </a:solidFill>
                <a:latin typeface="Segoe UI Light" pitchFamily="34" charset="0"/>
              </a:rPr>
              <a:t>MyPage.cshtml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18824570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4961" y="1299442"/>
            <a:ext cx="12188825" cy="138499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Use </a:t>
            </a:r>
            <a:r>
              <a:rPr lang="en-US" sz="4800" dirty="0" err="1" smtClean="0"/>
              <a:t>RenderPage</a:t>
            </a:r>
            <a:r>
              <a:rPr lang="en-US" sz="4800" dirty="0" smtClean="0"/>
              <a:t> to Include Static Content</a:t>
            </a:r>
            <a:endParaRPr lang="en-US" sz="4800" dirty="0"/>
          </a:p>
        </p:txBody>
      </p:sp>
      <p:grpSp>
        <p:nvGrpSpPr>
          <p:cNvPr id="2" name="Group 1"/>
          <p:cNvGrpSpPr/>
          <p:nvPr/>
        </p:nvGrpSpPr>
        <p:grpSpPr>
          <a:xfrm>
            <a:off x="24961" y="2813717"/>
            <a:ext cx="12188825" cy="2246769"/>
            <a:chOff x="871870" y="5057266"/>
            <a:chExt cx="12188825" cy="2246769"/>
          </a:xfrm>
        </p:grpSpPr>
        <p:sp>
          <p:nvSpPr>
            <p:cNvPr id="14" name="Rectangle 13"/>
            <p:cNvSpPr/>
            <p:nvPr/>
          </p:nvSpPr>
          <p:spPr bwMode="auto">
            <a:xfrm>
              <a:off x="871870" y="5060485"/>
              <a:ext cx="12188825" cy="22435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001895" y="5057266"/>
              <a:ext cx="6211891"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&lt;html&gt;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&lt;title&gt;Simple Layout&lt;/title&gt;</a:t>
              </a:r>
            </a:p>
            <a:p>
              <a:r>
                <a:rPr lang="en-US" sz="1400" dirty="0">
                  <a:solidFill>
                    <a:schemeClr val="lt1">
                      <a:alpha val="99000"/>
                    </a:schemeClr>
                  </a:solidFill>
                  <a:latin typeface="Consolas" pitchFamily="49" charset="0"/>
                  <a:cs typeface="Consolas" pitchFamily="49" charset="0"/>
                </a:rPr>
                <a:t>    &lt;/head&gt;</a:t>
              </a:r>
            </a:p>
            <a:p>
              <a:r>
                <a:rPr lang="en-US" sz="1400" dirty="0">
                  <a:solidFill>
                    <a:schemeClr val="lt1">
                      <a:alpha val="99000"/>
                    </a:schemeClr>
                  </a:solidFill>
                  <a:latin typeface="Consolas" pitchFamily="49" charset="0"/>
                  <a:cs typeface="Consolas" pitchFamily="49" charset="0"/>
                </a:rPr>
                <a:t>    &lt;body&gt;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RenderSection</a:t>
              </a:r>
              <a:r>
                <a:rPr lang="en-US" sz="1400" dirty="0">
                  <a:solidFill>
                    <a:schemeClr val="lt1">
                      <a:alpha val="99000"/>
                    </a:schemeClr>
                  </a:solidFill>
                  <a:latin typeface="Consolas" pitchFamily="49" charset="0"/>
                  <a:cs typeface="Consolas" pitchFamily="49" charset="0"/>
                </a:rPr>
                <a:t>("Menu")</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RenderBody</a:t>
              </a:r>
              <a:r>
                <a:rPr lang="en-US" sz="1400" dirty="0">
                  <a:solidFill>
                    <a:schemeClr val="lt1">
                      <a:alpha val="99000"/>
                    </a:schemeClr>
                  </a:solidFill>
                  <a:latin typeface="Consolas" pitchFamily="49" charset="0"/>
                  <a:cs typeface="Consolas" pitchFamily="49" charset="0"/>
                </a:rPr>
                <a:t>()</a:t>
              </a:r>
            </a:p>
            <a:p>
              <a:r>
                <a:rPr lang="en-US" sz="1400" dirty="0">
                  <a:solidFill>
                    <a:schemeClr val="accent4">
                      <a:lumMod val="40000"/>
                      <a:lumOff val="60000"/>
                      <a:alpha val="99000"/>
                    </a:schemeClr>
                  </a:solidFill>
                  <a:latin typeface="Consolas" pitchFamily="49" charset="0"/>
                  <a:cs typeface="Consolas" pitchFamily="49" charset="0"/>
                </a:rPr>
                <a:t>        @</a:t>
              </a:r>
              <a:r>
                <a:rPr lang="en-US" sz="1400" dirty="0" err="1">
                  <a:solidFill>
                    <a:schemeClr val="accent4">
                      <a:lumMod val="40000"/>
                      <a:lumOff val="60000"/>
                      <a:alpha val="99000"/>
                    </a:schemeClr>
                  </a:solidFill>
                  <a:latin typeface="Consolas" pitchFamily="49" charset="0"/>
                  <a:cs typeface="Consolas" pitchFamily="49" charset="0"/>
                </a:rPr>
                <a:t>RenderPage</a:t>
              </a:r>
              <a:r>
                <a:rPr lang="en-US" sz="1400" dirty="0">
                  <a:solidFill>
                    <a:schemeClr val="accent4">
                      <a:lumMod val="40000"/>
                      <a:lumOff val="60000"/>
                      <a:alpha val="99000"/>
                    </a:schemeClr>
                  </a:solidFill>
                  <a:latin typeface="Consolas" pitchFamily="49" charset="0"/>
                  <a:cs typeface="Consolas" pitchFamily="49" charset="0"/>
                </a:rPr>
                <a:t>("/Shared/_</a:t>
              </a:r>
              <a:r>
                <a:rPr lang="en-US" sz="1400" dirty="0" err="1">
                  <a:solidFill>
                    <a:schemeClr val="accent4">
                      <a:lumMod val="40000"/>
                      <a:lumOff val="60000"/>
                      <a:alpha val="99000"/>
                    </a:schemeClr>
                  </a:solidFill>
                  <a:latin typeface="Consolas" pitchFamily="49" charset="0"/>
                  <a:cs typeface="Consolas" pitchFamily="49" charset="0"/>
                </a:rPr>
                <a:t>Footer.cshtml</a:t>
              </a:r>
              <a:r>
                <a:rPr lang="en-US" sz="1400" dirty="0">
                  <a:solidFill>
                    <a:schemeClr val="accent4">
                      <a:lumMod val="40000"/>
                      <a:lumOff val="60000"/>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&lt;/body&gt;</a:t>
              </a:r>
            </a:p>
            <a:p>
              <a:r>
                <a:rPr lang="en-US" sz="1400" dirty="0">
                  <a:solidFill>
                    <a:schemeClr val="lt1">
                      <a:alpha val="99000"/>
                    </a:schemeClr>
                  </a:solidFill>
                  <a:latin typeface="Consolas" pitchFamily="49" charset="0"/>
                  <a:cs typeface="Consolas" pitchFamily="49" charset="0"/>
                </a:rPr>
                <a:t>&lt;/html&gt;</a:t>
              </a:r>
            </a:p>
          </p:txBody>
        </p:sp>
        <p:sp>
          <p:nvSpPr>
            <p:cNvPr id="8" name="Rectangle 7"/>
            <p:cNvSpPr/>
            <p:nvPr/>
          </p:nvSpPr>
          <p:spPr>
            <a:xfrm>
              <a:off x="1305709" y="5060486"/>
              <a:ext cx="453040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Include it in Another</a:t>
              </a:r>
            </a:p>
            <a:p>
              <a:r>
                <a:rPr lang="en-US" dirty="0">
                  <a:solidFill>
                    <a:schemeClr val="tx2">
                      <a:alpha val="99000"/>
                    </a:schemeClr>
                  </a:solidFill>
                  <a:latin typeface="Segoe UI Light" pitchFamily="34" charset="0"/>
                </a:rPr>
                <a:t>/Shared/_</a:t>
              </a:r>
              <a:r>
                <a:rPr lang="en-US" dirty="0" err="1">
                  <a:solidFill>
                    <a:schemeClr val="tx2">
                      <a:alpha val="99000"/>
                    </a:schemeClr>
                  </a:solidFill>
                  <a:latin typeface="Segoe UI Light" pitchFamily="34" charset="0"/>
                </a:rPr>
                <a:t>Layout.cshtml</a:t>
              </a:r>
              <a:endParaRPr lang="en-US" dirty="0">
                <a:solidFill>
                  <a:schemeClr val="tx2">
                    <a:alpha val="99000"/>
                  </a:schemeClr>
                </a:solidFill>
                <a:latin typeface="Segoe UI Light" pitchFamily="34" charset="0"/>
              </a:endParaRPr>
            </a:p>
          </p:txBody>
        </p:sp>
      </p:grpSp>
      <p:sp>
        <p:nvSpPr>
          <p:cNvPr id="9" name="TextBox 8"/>
          <p:cNvSpPr txBox="1"/>
          <p:nvPr/>
        </p:nvSpPr>
        <p:spPr>
          <a:xfrm>
            <a:off x="5154985" y="1299444"/>
            <a:ext cx="6211893"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&lt;footer&gt;</a:t>
            </a:r>
          </a:p>
          <a:p>
            <a:r>
              <a:rPr lang="en-US" sz="1400" dirty="0" smtClean="0">
                <a:solidFill>
                  <a:schemeClr val="lt1">
                    <a:alpha val="99000"/>
                  </a:schemeClr>
                </a:solidFill>
                <a:latin typeface="Consolas" pitchFamily="49" charset="0"/>
                <a:cs typeface="Consolas" pitchFamily="49" charset="0"/>
              </a:rPr>
              <a:t>   &lt;</a:t>
            </a:r>
            <a:r>
              <a:rPr lang="en-US" sz="1400" dirty="0">
                <a:solidFill>
                  <a:schemeClr val="lt1">
                    <a:alpha val="99000"/>
                  </a:schemeClr>
                </a:solidFill>
                <a:latin typeface="Consolas" pitchFamily="49" charset="0"/>
                <a:cs typeface="Consolas" pitchFamily="49" charset="0"/>
              </a:rPr>
              <a:t>div class</a:t>
            </a:r>
            <a:r>
              <a:rPr lang="en-US" sz="1400" dirty="0" smtClean="0">
                <a:solidFill>
                  <a:schemeClr val="lt1">
                    <a:alpha val="99000"/>
                  </a:schemeClr>
                </a:solidFill>
                <a:latin typeface="Consolas" pitchFamily="49" charset="0"/>
                <a:cs typeface="Consolas" pitchFamily="49" charset="0"/>
              </a:rPr>
              <a:t>=“copy"&gt;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r>
              <a:rPr lang="en-US" sz="1400" dirty="0">
                <a:solidFill>
                  <a:schemeClr val="lt1">
                    <a:alpha val="99000"/>
                  </a:schemeClr>
                </a:solidFill>
                <a:latin typeface="Consolas" pitchFamily="49" charset="0"/>
                <a:cs typeface="Consolas" pitchFamily="49" charset="0"/>
              </a:rPr>
              <a:t>2010 </a:t>
            </a:r>
            <a:r>
              <a:rPr lang="en-US" sz="1400" dirty="0" err="1">
                <a:solidFill>
                  <a:schemeClr val="lt1">
                    <a:alpha val="99000"/>
                  </a:schemeClr>
                </a:solidFill>
                <a:latin typeface="Consolas" pitchFamily="49" charset="0"/>
                <a:cs typeface="Consolas" pitchFamily="49" charset="0"/>
              </a:rPr>
              <a:t>Contoso</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a:solidFill>
                  <a:schemeClr val="lt1">
                    <a:alpha val="99000"/>
                  </a:schemeClr>
                </a:solidFill>
                <a:latin typeface="Consolas" pitchFamily="49" charset="0"/>
                <a:cs typeface="Consolas" pitchFamily="49" charset="0"/>
              </a:rPr>
              <a:t>div</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&lt;/footer</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0" name="Rectangle 9"/>
          <p:cNvSpPr/>
          <p:nvPr/>
        </p:nvSpPr>
        <p:spPr>
          <a:xfrm>
            <a:off x="458800" y="1299444"/>
            <a:ext cx="3610219"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Create the Page</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/Shared/</a:t>
            </a:r>
            <a:r>
              <a:rPr lang="en-US" dirty="0" err="1" smtClean="0">
                <a:solidFill>
                  <a:schemeClr val="tx2">
                    <a:alpha val="99000"/>
                  </a:schemeClr>
                </a:solidFill>
                <a:latin typeface="Segoe UI Light" pitchFamily="34" charset="0"/>
              </a:rPr>
              <a:t>Footer.cshtml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28000917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 and 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3614125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156689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7" name="24-Point Star 6"/>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4</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3730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SQL Compact Edition Support</a:t>
            </a:r>
            <a:endParaRPr lang="en-US" dirty="0"/>
          </a:p>
        </p:txBody>
      </p:sp>
      <p:sp>
        <p:nvSpPr>
          <p:cNvPr id="3" name="Text Placeholder 2"/>
          <p:cNvSpPr>
            <a:spLocks noGrp="1"/>
          </p:cNvSpPr>
          <p:nvPr>
            <p:ph type="body" idx="1"/>
          </p:nvPr>
        </p:nvSpPr>
        <p:spPr/>
        <p:txBody>
          <a:bodyPr/>
          <a:lstStyle/>
          <a:p>
            <a:r>
              <a:rPr lang="en-US" dirty="0" smtClean="0"/>
              <a:t>Design a Database Schema</a:t>
            </a:r>
            <a:endParaRPr lang="en-US" dirty="0"/>
          </a:p>
        </p:txBody>
      </p:sp>
      <p:sp>
        <p:nvSpPr>
          <p:cNvPr id="8" name="Text Placeholder 7"/>
          <p:cNvSpPr>
            <a:spLocks noGrp="1"/>
          </p:cNvSpPr>
          <p:nvPr>
            <p:ph type="body" sz="quarter" idx="3"/>
          </p:nvPr>
        </p:nvSpPr>
        <p:spPr/>
        <p:txBody>
          <a:bodyPr/>
          <a:lstStyle/>
          <a:p>
            <a:r>
              <a:rPr lang="en-US" dirty="0" smtClean="0"/>
              <a:t>Code Against the Database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2029547"/>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6181725" y="2029547"/>
            <a:ext cx="5301438"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2258929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150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par>
                          <p:cTn id="11" fill="hold">
                            <p:stCondLst>
                              <p:cond delay="2000"/>
                            </p:stCondLst>
                            <p:childTnLst>
                              <p:par>
                                <p:cTn id="12" presetID="10" presetClass="entr" presetSubtype="0" fill="hold" grpId="0" nodeType="afterEffect">
                                  <p:stCondLst>
                                    <p:cond delay="100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WebGrid</a:t>
            </a:r>
            <a:r>
              <a:rPr lang="en-US" dirty="0"/>
              <a:t> </a:t>
            </a:r>
            <a:r>
              <a:rPr lang="en-US" dirty="0" smtClean="0"/>
              <a:t>Displays Your Data Easily</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7" name="24-Point Star 6"/>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5</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24353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94704485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Helpers</a:t>
            </a:r>
            <a:endParaRPr lang="en-US" dirty="0"/>
          </a:p>
        </p:txBody>
      </p:sp>
      <p:sp>
        <p:nvSpPr>
          <p:cNvPr id="5" name="Content Placeholder 4"/>
          <p:cNvSpPr>
            <a:spLocks noGrp="1"/>
          </p:cNvSpPr>
          <p:nvPr>
            <p:ph type="body" sz="quarter" idx="10"/>
          </p:nvPr>
        </p:nvSpPr>
        <p:spPr>
          <a:xfrm>
            <a:off x="519112" y="1141413"/>
            <a:ext cx="11149013" cy="553998"/>
          </a:xfrm>
        </p:spPr>
        <p:txBody>
          <a:bodyPr/>
          <a:lstStyle/>
          <a:p>
            <a:r>
              <a:rPr lang="en-US" dirty="0"/>
              <a:t>Q</a:t>
            </a:r>
            <a:r>
              <a:rPr lang="en-US" dirty="0" smtClean="0"/>
              <a:t>uickly add common functionality into your sites</a:t>
            </a:r>
          </a:p>
        </p:txBody>
      </p:sp>
      <p:sp>
        <p:nvSpPr>
          <p:cNvPr id="9" name="24-Point Star 8"/>
          <p:cNvSpPr/>
          <p:nvPr/>
        </p:nvSpPr>
        <p:spPr bwMode="auto">
          <a:xfrm>
            <a:off x="10784805"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6</a:t>
            </a:r>
            <a:endParaRPr lang="en-US" sz="2200" dirty="0" smtClean="0">
              <a:gradFill>
                <a:gsLst>
                  <a:gs pos="0">
                    <a:srgbClr val="FFFFFF"/>
                  </a:gs>
                  <a:gs pos="100000">
                    <a:srgbClr val="FFFFFF"/>
                  </a:gs>
                </a:gsLst>
                <a:lin ang="5400000" scaled="0"/>
              </a:gradFill>
            </a:endParaRPr>
          </a:p>
        </p:txBody>
      </p:sp>
      <p:sp>
        <p:nvSpPr>
          <p:cNvPr id="10" name="Rectangle 9"/>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11" name="Rectangle 10"/>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12" name="TextBox 11"/>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13" name="TextBox 12"/>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14" name="Group 13"/>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7"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8"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6"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err="1" smtClean="0"/>
              <a:t>NuGet</a:t>
            </a:r>
            <a:r>
              <a:rPr lang="en-US" sz="4800" dirty="0" smtClean="0"/>
              <a:t> Integration</a:t>
            </a:r>
            <a:endParaRPr lang="en-US" sz="4800" dirty="0"/>
          </a:p>
        </p:txBody>
      </p:sp>
      <p:sp>
        <p:nvSpPr>
          <p:cNvPr id="10" name="Text Placeholder 9"/>
          <p:cNvSpPr>
            <a:spLocks noGrp="1"/>
          </p:cNvSpPr>
          <p:nvPr>
            <p:ph type="body" idx="1"/>
          </p:nvPr>
        </p:nvSpPr>
        <p:spPr>
          <a:xfrm>
            <a:off x="519113" y="1625925"/>
            <a:ext cx="5486400" cy="443198"/>
          </a:xfrm>
        </p:spPr>
        <p:txBody>
          <a:bodyPr/>
          <a:lstStyle/>
          <a:p>
            <a:r>
              <a:rPr lang="en-US" dirty="0" smtClean="0"/>
              <a:t>Site Administration at /_Admin</a:t>
            </a:r>
            <a:endParaRPr lang="en-US" dirty="0"/>
          </a:p>
        </p:txBody>
      </p:sp>
      <p:sp>
        <p:nvSpPr>
          <p:cNvPr id="14" name="Text Placeholder 13"/>
          <p:cNvSpPr>
            <a:spLocks noGrp="1"/>
          </p:cNvSpPr>
          <p:nvPr>
            <p:ph type="body" sz="quarter" idx="3"/>
          </p:nvPr>
        </p:nvSpPr>
        <p:spPr>
          <a:xfrm>
            <a:off x="6395475" y="1625925"/>
            <a:ext cx="5486400" cy="443198"/>
          </a:xfrm>
        </p:spPr>
        <p:txBody>
          <a:bodyPr/>
          <a:lstStyle/>
          <a:p>
            <a:r>
              <a:rPr lang="en-US" dirty="0" smtClean="0"/>
              <a:t>The Gallery Toolbar</a:t>
            </a:r>
            <a:endParaRPr lang="en-US" dirty="0"/>
          </a:p>
        </p:txBody>
      </p:sp>
      <p:sp>
        <p:nvSpPr>
          <p:cNvPr id="8" name="24-Point Star 7"/>
          <p:cNvSpPr/>
          <p:nvPr/>
        </p:nvSpPr>
        <p:spPr bwMode="auto">
          <a:xfrm>
            <a:off x="10777422" y="54486"/>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7</a:t>
            </a:r>
            <a:endParaRPr lang="en-US" sz="2200" dirty="0" smtClean="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104" y="362563"/>
            <a:ext cx="3291329" cy="1053660"/>
          </a:xfrm>
          <a:prstGeom prst="rect">
            <a:avLst/>
          </a:prstGeom>
        </p:spPr>
      </p:pic>
      <p:pic>
        <p:nvPicPr>
          <p:cNvPr id="65538" name="Picture 2" descr="C:\Users\bradyg\AppData\Local\Temp\SNAGHTMLfaebf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2218369"/>
            <a:ext cx="5499230" cy="2971148"/>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C:\Users\bradyg\AppData\Local\Temp\SNAGHTMLfe011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767" y="2218369"/>
            <a:ext cx="4937038" cy="296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1000" fill="hold"/>
                                        <p:tgtEl>
                                          <p:spTgt spid="8"/>
                                        </p:tgtEl>
                                        <p:attrNameLst>
                                          <p:attrName>ppt_x</p:attrName>
                                          <p:attrName>ppt_y</p:attrName>
                                        </p:attrNameLst>
                                      </p:cBhvr>
                                    </p:animMotion>
                                  </p:childTnLst>
                                </p:cTn>
                              </p:par>
                              <p:par>
                                <p:cTn id="7" presetID="10"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par>
                          <p:cTn id="10" fill="hold">
                            <p:stCondLst>
                              <p:cond delay="1000"/>
                            </p:stCondLst>
                            <p:childTnLst>
                              <p:par>
                                <p:cTn id="11" presetID="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5538"/>
                                        </p:tgtEl>
                                        <p:attrNameLst>
                                          <p:attrName>style.visibility</p:attrName>
                                        </p:attrNameLst>
                                      </p:cBhvr>
                                      <p:to>
                                        <p:strVal val="visible"/>
                                      </p:to>
                                    </p:set>
                                    <p:animEffect transition="in" filter="fade">
                                      <p:cBhvr>
                                        <p:cTn id="21" dur="500"/>
                                        <p:tgtEl>
                                          <p:spTgt spid="6553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5540"/>
                                        </p:tgtEl>
                                        <p:attrNameLst>
                                          <p:attrName>style.visibility</p:attrName>
                                        </p:attrNameLst>
                                      </p:cBhvr>
                                      <p:to>
                                        <p:strVal val="visible"/>
                                      </p:to>
                                    </p:set>
                                    <p:animEffect transition="in" filter="fade">
                                      <p:cBhvr>
                                        <p:cTn id="25" dur="500"/>
                                        <p:tgtEl>
                                          <p:spTgt spid="655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uild="p"/>
      <p:bldP spid="14" grpId="0" build="p"/>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
        <p:nvSpPr>
          <p:cNvPr id="8" name="24-Point Star 7"/>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8</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WebMatrix</a:t>
            </a:r>
            <a:r>
              <a:rPr lang="en-US" dirty="0" smtClean="0"/>
              <a:t> Reports</a:t>
            </a:r>
            <a:endParaRPr lang="en-US" dirty="0"/>
          </a:p>
        </p:txBody>
      </p:sp>
      <p:sp>
        <p:nvSpPr>
          <p:cNvPr id="7" name="Text Placeholder 6"/>
          <p:cNvSpPr>
            <a:spLocks noGrp="1"/>
          </p:cNvSpPr>
          <p:nvPr>
            <p:ph type="body" sz="quarter" idx="10"/>
          </p:nvPr>
        </p:nvSpPr>
        <p:spPr>
          <a:xfrm>
            <a:off x="519113" y="1447799"/>
            <a:ext cx="3674076" cy="443198"/>
          </a:xfrm>
        </p:spPr>
        <p:txBody>
          <a:bodyPr/>
          <a:lstStyle/>
          <a:p>
            <a:r>
              <a:rPr lang="en-US" dirty="0" smtClean="0"/>
              <a:t>Suggestions to improve your site and SEO quality</a:t>
            </a:r>
            <a:endParaRPr lang="en-US" dirty="0"/>
          </a:p>
        </p:txBody>
      </p:sp>
      <p:pic>
        <p:nvPicPr>
          <p:cNvPr id="65538" name="Picture 2" descr="C:\Users\bradyg\AppData\Local\Temp\SNAGHTML11f90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111" y="1199408"/>
            <a:ext cx="8114596" cy="5402519"/>
          </a:xfrm>
          <a:prstGeom prst="rect">
            <a:avLst/>
          </a:prstGeom>
          <a:noFill/>
          <a:extLst>
            <a:ext uri="{909E8E84-426E-40DD-AFC4-6F175D3DCCD1}">
              <a14:hiddenFill xmlns:a14="http://schemas.microsoft.com/office/drawing/2010/main">
                <a:solidFill>
                  <a:srgbClr val="FFFFFF"/>
                </a:solidFill>
              </a14:hiddenFill>
            </a:ext>
          </a:extLst>
        </p:spPr>
      </p:pic>
      <p:sp>
        <p:nvSpPr>
          <p:cNvPr id="4" name="24-Point Star 3"/>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9</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9075939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89124" y="1447800"/>
            <a:ext cx="4761057" cy="1523494"/>
          </a:xfrm>
        </p:spPr>
        <p:txBody>
          <a:bodyPr/>
          <a:lstStyle/>
          <a:p>
            <a:r>
              <a:rPr lang="en-US" dirty="0" smtClean="0"/>
              <a:t>Routing &amp; Reports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96871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9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2681307"/>
            <a:ext cx="8202259" cy="2714589"/>
          </a:xfrm>
        </p:spPr>
        <p:txBody>
          <a:bodyPr/>
          <a:lstStyle/>
          <a:p>
            <a:r>
              <a:rPr lang="en-US" sz="3200" dirty="0" err="1" smtClean="0"/>
              <a:t>WebMatrix</a:t>
            </a:r>
            <a:r>
              <a:rPr lang="en-US" sz="3200" dirty="0" smtClean="0"/>
              <a:t> 2 Gives You Options</a:t>
            </a:r>
          </a:p>
          <a:p>
            <a:r>
              <a:rPr lang="en-US" sz="3200" dirty="0" smtClean="0"/>
              <a:t>Razor Syntax and ASP.NET Web Pages</a:t>
            </a:r>
          </a:p>
          <a:p>
            <a:r>
              <a:rPr lang="en-US" sz="3200" dirty="0" smtClean="0"/>
              <a:t>Layouts</a:t>
            </a:r>
          </a:p>
          <a:p>
            <a:r>
              <a:rPr lang="en-US" sz="3200" dirty="0" smtClean="0"/>
              <a:t>Helpers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
        <p:nvSpPr>
          <p:cNvPr id="6" name="24-Point Star 5"/>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10</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78066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4" y="2857503"/>
            <a:ext cx="10692781"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265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365142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89124" y="1447800"/>
            <a:ext cx="4761057" cy="1523494"/>
          </a:xfrm>
        </p:spPr>
        <p:txBody>
          <a:bodyPr/>
          <a:lstStyle/>
          <a:p>
            <a:r>
              <a:rPr lang="en-US" dirty="0" smtClean="0"/>
              <a:t>Membership</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968718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
        <p:nvSpPr>
          <p:cNvPr id="13" name="24-Point Star 12"/>
          <p:cNvSpPr/>
          <p:nvPr/>
        </p:nvSpPr>
        <p:spPr bwMode="auto">
          <a:xfrm>
            <a:off x="10806073" y="-44807"/>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11</a:t>
            </a:r>
          </a:p>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(Bonus!)</a:t>
            </a:r>
            <a:endParaRPr lang="en-US" sz="11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 y="1223275"/>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Rectangle 15"/>
          <p:cNvSpPr/>
          <p:nvPr/>
        </p:nvSpPr>
        <p:spPr>
          <a:xfrm>
            <a:off x="1084228" y="1300219"/>
            <a:ext cx="4609817" cy="1446550"/>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@helper</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Easy to create HTML shortcuts</a:t>
            </a:r>
          </a:p>
          <a:p>
            <a:r>
              <a:rPr lang="en-US" dirty="0">
                <a:solidFill>
                  <a:schemeClr val="tx2">
                    <a:alpha val="99000"/>
                  </a:schemeClr>
                </a:solidFill>
                <a:latin typeface="Segoe UI Light" pitchFamily="34" charset="0"/>
              </a:rPr>
              <a:t>Wrap commonly used HTML</a:t>
            </a:r>
          </a:p>
        </p:txBody>
      </p:sp>
      <p:sp>
        <p:nvSpPr>
          <p:cNvPr id="20" name="Rectangle 19"/>
          <p:cNvSpPr/>
          <p:nvPr/>
        </p:nvSpPr>
        <p:spPr bwMode="auto">
          <a:xfrm>
            <a:off x="-1" y="2918804"/>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Building Helpers – Inline Syntax</a:t>
            </a:r>
            <a:endParaRPr lang="en-US" dirty="0"/>
          </a:p>
        </p:txBody>
      </p:sp>
      <p:sp>
        <p:nvSpPr>
          <p:cNvPr id="5" name="TextBox 4"/>
          <p:cNvSpPr txBox="1"/>
          <p:nvPr/>
        </p:nvSpPr>
        <p:spPr>
          <a:xfrm>
            <a:off x="5694045" y="1223275"/>
            <a:ext cx="6191161"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r>
              <a:rPr lang="en-US" sz="1400" dirty="0">
                <a:solidFill>
                  <a:schemeClr val="lt1">
                    <a:alpha val="99000"/>
                  </a:schemeClr>
                </a:solidFill>
                <a:latin typeface="Consolas" pitchFamily="49" charset="0"/>
                <a:cs typeface="Consolas" pitchFamily="49" charset="0"/>
              </a:rPr>
              <a:t>helper </a:t>
            </a:r>
            <a:r>
              <a:rPr lang="en-US" sz="1400" dirty="0" err="1">
                <a:solidFill>
                  <a:schemeClr val="lt1">
                    <a:alpha val="99000"/>
                  </a:schemeClr>
                </a:solidFill>
                <a:latin typeface="Consolas" pitchFamily="49" charset="0"/>
                <a:cs typeface="Consolas" pitchFamily="49" charset="0"/>
              </a:rPr>
              <a:t>HelloWorld</a:t>
            </a:r>
            <a:r>
              <a:rPr lang="en-US" sz="1400" dirty="0">
                <a:solidFill>
                  <a:schemeClr val="lt1">
                    <a:alpha val="99000"/>
                  </a:schemeClr>
                </a:solidFill>
                <a:latin typeface="Consolas" pitchFamily="49" charset="0"/>
                <a:cs typeface="Consolas" pitchFamily="49" charset="0"/>
              </a:rPr>
              <a:t>(string name = "") {</a:t>
            </a:r>
          </a:p>
          <a:p>
            <a:r>
              <a:rPr lang="en-US" sz="1400" dirty="0">
                <a:solidFill>
                  <a:schemeClr val="lt1">
                    <a:alpha val="99000"/>
                  </a:schemeClr>
                </a:solidFill>
                <a:latin typeface="Consolas" pitchFamily="49" charset="0"/>
                <a:cs typeface="Consolas" pitchFamily="49" charset="0"/>
              </a:rPr>
              <a:t>    &lt;div&gt;Hello @name&lt;/div&gt;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a:p>
            <a:endParaRPr lang="en-US" sz="1400" dirty="0">
              <a:solidFill>
                <a:schemeClr val="lt1">
                  <a:alpha val="99000"/>
                </a:schemeClr>
              </a:solidFill>
              <a:latin typeface="Consolas" pitchFamily="49" charset="0"/>
              <a:cs typeface="Consolas" pitchFamily="49" charset="0"/>
            </a:endParaRPr>
          </a:p>
        </p:txBody>
      </p:sp>
      <p:sp>
        <p:nvSpPr>
          <p:cNvPr id="10" name="TextBox 9"/>
          <p:cNvSpPr txBox="1"/>
          <p:nvPr/>
        </p:nvSpPr>
        <p:spPr>
          <a:xfrm>
            <a:off x="5688281" y="2933515"/>
            <a:ext cx="6196925"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a:t>
            </a:r>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r>
              <a:rPr lang="en-US" sz="1400" dirty="0">
                <a:solidFill>
                  <a:schemeClr val="lt1">
                    <a:alpha val="99000"/>
                  </a:schemeClr>
                </a:solidFill>
                <a:latin typeface="Consolas" pitchFamily="49" charset="0"/>
                <a:cs typeface="Consolas" pitchFamily="49" charset="0"/>
              </a:rPr>
              <a:t>functions {</a:t>
            </a:r>
          </a:p>
          <a:p>
            <a:r>
              <a:rPr lang="en-US" sz="1400" dirty="0">
                <a:solidFill>
                  <a:schemeClr val="lt1">
                    <a:alpha val="99000"/>
                  </a:schemeClr>
                </a:solidFill>
                <a:latin typeface="Consolas" pitchFamily="49" charset="0"/>
                <a:cs typeface="Consolas" pitchFamily="49" charset="0"/>
              </a:rPr>
              <a:t>	public static string </a:t>
            </a:r>
            <a:r>
              <a:rPr lang="en-US" sz="1400" dirty="0" err="1">
                <a:solidFill>
                  <a:schemeClr val="lt1">
                    <a:alpha val="99000"/>
                  </a:schemeClr>
                </a:solidFill>
                <a:latin typeface="Consolas" pitchFamily="49" charset="0"/>
                <a:cs typeface="Consolas" pitchFamily="49" charset="0"/>
              </a:rPr>
              <a:t>SayHello</a:t>
            </a:r>
            <a:r>
              <a:rPr lang="en-US" sz="1400" dirty="0">
                <a:solidFill>
                  <a:schemeClr val="lt1">
                    <a:alpha val="99000"/>
                  </a:schemeClr>
                </a:solidFill>
                <a:latin typeface="Consolas" pitchFamily="49" charset="0"/>
                <a:cs typeface="Consolas" pitchFamily="49" charset="0"/>
              </a:rPr>
              <a:t>(string name) {</a:t>
            </a:r>
          </a:p>
          <a:p>
            <a:r>
              <a:rPr lang="en-US" sz="1400" dirty="0">
                <a:solidFill>
                  <a:schemeClr val="lt1">
                    <a:alpha val="99000"/>
                  </a:schemeClr>
                </a:solidFill>
                <a:latin typeface="Consolas" pitchFamily="49" charset="0"/>
                <a:cs typeface="Consolas" pitchFamily="49" charset="0"/>
              </a:rPr>
              <a:t>		return “Hello ” + name;</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p:txBody>
      </p:sp>
      <p:sp>
        <p:nvSpPr>
          <p:cNvPr id="11" name="Rectangle 10"/>
          <p:cNvSpPr/>
          <p:nvPr/>
        </p:nvSpPr>
        <p:spPr>
          <a:xfrm>
            <a:off x="1078464" y="2918804"/>
            <a:ext cx="4609817" cy="1815882"/>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@functions</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Return values from your helpers</a:t>
            </a:r>
          </a:p>
          <a:p>
            <a:r>
              <a:rPr lang="en-US" dirty="0">
                <a:solidFill>
                  <a:schemeClr val="tx2">
                    <a:alpha val="99000"/>
                  </a:schemeClr>
                </a:solidFill>
                <a:latin typeface="Segoe UI Light" pitchFamily="34" charset="0"/>
              </a:rPr>
              <a:t>Good for wrapping complex APIs </a:t>
            </a:r>
          </a:p>
          <a:p>
            <a:endParaRPr lang="en-US" dirty="0">
              <a:solidFill>
                <a:schemeClr val="tx2">
                  <a:alpha val="99000"/>
                </a:schemeClr>
              </a:solidFill>
              <a:latin typeface="Segoe UI Light" pitchFamily="34" charset="0"/>
            </a:endParaRPr>
          </a:p>
        </p:txBody>
      </p:sp>
      <p:sp>
        <p:nvSpPr>
          <p:cNvPr id="17" name="Rectangle 16"/>
          <p:cNvSpPr/>
          <p:nvPr/>
        </p:nvSpPr>
        <p:spPr bwMode="auto">
          <a:xfrm>
            <a:off x="-2" y="4661743"/>
            <a:ext cx="12188825" cy="156829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Rectangle 21"/>
          <p:cNvSpPr/>
          <p:nvPr/>
        </p:nvSpPr>
        <p:spPr>
          <a:xfrm>
            <a:off x="1230864" y="4676453"/>
            <a:ext cx="4609817" cy="1815882"/>
          </a:xfrm>
          <a:prstGeom prst="rect">
            <a:avLst/>
          </a:prstGeom>
        </p:spPr>
        <p:txBody>
          <a:bodyPr wrap="square">
            <a:spAutoFit/>
          </a:bodyPr>
          <a:lstStyle/>
          <a:p>
            <a:r>
              <a:rPr lang="en-US" sz="4000" dirty="0" err="1" smtClean="0">
                <a:solidFill>
                  <a:schemeClr val="accent2">
                    <a:alpha val="99000"/>
                  </a:schemeClr>
                </a:solidFill>
                <a:latin typeface="Segoe UI Light" pitchFamily="34" charset="0"/>
              </a:rPr>
              <a:t>App_Code</a:t>
            </a:r>
            <a:r>
              <a:rPr lang="en-US" sz="4000" dirty="0" smtClean="0">
                <a:solidFill>
                  <a:schemeClr val="accent2">
                    <a:alpha val="99000"/>
                  </a:schemeClr>
                </a:solidFill>
                <a:latin typeface="Segoe UI Light" pitchFamily="34" charset="0"/>
              </a:rPr>
              <a:t> Folder</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The name of the file is important</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It is used as the class name</a:t>
            </a:r>
            <a:endParaRPr lang="en-US" dirty="0">
              <a:solidFill>
                <a:schemeClr val="tx2">
                  <a:alpha val="99000"/>
                </a:schemeClr>
              </a:solidFill>
              <a:latin typeface="Segoe UI Light" pitchFamily="34" charset="0"/>
            </a:endParaRPr>
          </a:p>
          <a:p>
            <a:endParaRPr lang="en-US" dirty="0">
              <a:solidFill>
                <a:schemeClr val="tx2">
                  <a:alpha val="99000"/>
                </a:schemeClr>
              </a:solidFill>
              <a:latin typeface="Segoe UI Light" pitchFamily="34" charset="0"/>
            </a:endParaRPr>
          </a:p>
        </p:txBody>
      </p:sp>
      <p:pic>
        <p:nvPicPr>
          <p:cNvPr id="23" name="Picture 22"/>
          <p:cNvPicPr/>
          <p:nvPr/>
        </p:nvPicPr>
        <p:blipFill rotWithShape="1">
          <a:blip r:embed="rId3"/>
          <a:srcRect t="35754" r="9309" b="50445"/>
          <a:stretch/>
        </p:blipFill>
        <p:spPr>
          <a:xfrm>
            <a:off x="5665206" y="4661742"/>
            <a:ext cx="4632730" cy="1092124"/>
          </a:xfrm>
          <a:prstGeom prst="rect">
            <a:avLst/>
          </a:prstGeom>
        </p:spPr>
      </p:pic>
      <p:sp>
        <p:nvSpPr>
          <p:cNvPr id="18" name="TextBox 17"/>
          <p:cNvSpPr txBox="1"/>
          <p:nvPr/>
        </p:nvSpPr>
        <p:spPr>
          <a:xfrm>
            <a:off x="5665206" y="5706816"/>
            <a:ext cx="6196925" cy="52322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2829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22475" y="2082230"/>
            <a:ext cx="554965" cy="2919279"/>
            <a:chOff x="5950916" y="1398444"/>
            <a:chExt cx="554965" cy="2919279"/>
          </a:xfrm>
        </p:grpSpPr>
        <p:sp>
          <p:nvSpPr>
            <p:cNvPr id="11" name="24-Point Star 10"/>
            <p:cNvSpPr/>
            <p:nvPr/>
          </p:nvSpPr>
          <p:spPr bwMode="auto">
            <a:xfrm>
              <a:off x="5960633" y="378549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5" name="24-Point Star 14"/>
            <p:cNvSpPr/>
            <p:nvPr/>
          </p:nvSpPr>
          <p:spPr bwMode="auto">
            <a:xfrm>
              <a:off x="595091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6" name="24-Point Star 15"/>
            <p:cNvSpPr/>
            <p:nvPr/>
          </p:nvSpPr>
          <p:spPr bwMode="auto">
            <a:xfrm>
              <a:off x="5950916" y="187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7" name="24-Point Star 16"/>
            <p:cNvSpPr/>
            <p:nvPr/>
          </p:nvSpPr>
          <p:spPr bwMode="auto">
            <a:xfrm>
              <a:off x="5950916" y="235326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8" name="24-Point Star 17"/>
            <p:cNvSpPr/>
            <p:nvPr/>
          </p:nvSpPr>
          <p:spPr bwMode="auto">
            <a:xfrm>
              <a:off x="5950916" y="283067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9" name="24-Point Star 18"/>
            <p:cNvSpPr/>
            <p:nvPr/>
          </p:nvSpPr>
          <p:spPr bwMode="auto">
            <a:xfrm>
              <a:off x="5957071" y="330808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grpSp>
        <p:nvGrpSpPr>
          <p:cNvPr id="5" name="Group 4"/>
          <p:cNvGrpSpPr/>
          <p:nvPr/>
        </p:nvGrpSpPr>
        <p:grpSpPr>
          <a:xfrm>
            <a:off x="324546" y="2114034"/>
            <a:ext cx="551403" cy="2387049"/>
            <a:chOff x="324546" y="1398444"/>
            <a:chExt cx="551403" cy="2387049"/>
          </a:xfrm>
        </p:grpSpPr>
        <p:sp>
          <p:nvSpPr>
            <p:cNvPr id="7" name="24-Point Star 6"/>
            <p:cNvSpPr/>
            <p:nvPr/>
          </p:nvSpPr>
          <p:spPr bwMode="auto">
            <a:xfrm>
              <a:off x="32454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8" name="24-Point Star 7"/>
            <p:cNvSpPr/>
            <p:nvPr/>
          </p:nvSpPr>
          <p:spPr bwMode="auto">
            <a:xfrm>
              <a:off x="324546" y="186214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9" name="24-Point Star 8"/>
            <p:cNvSpPr/>
            <p:nvPr/>
          </p:nvSpPr>
          <p:spPr bwMode="auto">
            <a:xfrm>
              <a:off x="324546" y="232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0" name="24-Point Star 9"/>
            <p:cNvSpPr/>
            <p:nvPr/>
          </p:nvSpPr>
          <p:spPr bwMode="auto">
            <a:xfrm>
              <a:off x="324546" y="278955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2" name="24-Point Star 11"/>
            <p:cNvSpPr/>
            <p:nvPr/>
          </p:nvSpPr>
          <p:spPr bwMode="auto">
            <a:xfrm>
              <a:off x="330701" y="325326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a:xfrm>
            <a:off x="324545" y="228600"/>
            <a:ext cx="11546752" cy="1495794"/>
          </a:xfrm>
        </p:spPr>
        <p:txBody>
          <a:bodyPr/>
          <a:lstStyle/>
          <a:p>
            <a:r>
              <a:rPr lang="en-US" dirty="0" smtClean="0"/>
              <a:t>Recap: Top </a:t>
            </a:r>
            <a:r>
              <a:rPr lang="en-US" strike="sngStrike" dirty="0" smtClean="0"/>
              <a:t>10</a:t>
            </a:r>
            <a:r>
              <a:rPr lang="en-US" dirty="0" smtClean="0"/>
              <a:t> 11 Things You Just Learned about </a:t>
            </a:r>
            <a:r>
              <a:rPr lang="en-US" dirty="0" err="1" smtClean="0"/>
              <a:t>WebMatrix</a:t>
            </a:r>
            <a:r>
              <a:rPr lang="en-US" dirty="0" smtClean="0"/>
              <a:t> 2</a:t>
            </a:r>
            <a:endParaRPr lang="en-US" dirty="0"/>
          </a:p>
        </p:txBody>
      </p:sp>
      <p:sp>
        <p:nvSpPr>
          <p:cNvPr id="3" name="Content Placeholder 2"/>
          <p:cNvSpPr>
            <a:spLocks noGrp="1"/>
          </p:cNvSpPr>
          <p:nvPr>
            <p:ph sz="half" idx="1"/>
          </p:nvPr>
        </p:nvSpPr>
        <p:spPr>
          <a:xfrm>
            <a:off x="519113" y="2163390"/>
            <a:ext cx="5486400" cy="2283702"/>
          </a:xfrm>
        </p:spPr>
        <p:txBody>
          <a:bodyPr/>
          <a:lstStyle/>
          <a:p>
            <a:pPr marL="514350" indent="-514350">
              <a:buClr>
                <a:schemeClr val="bg1"/>
              </a:buClr>
              <a:buSzPct val="70000"/>
              <a:buFont typeface="+mj-lt"/>
              <a:buAutoNum type="arabicPeriod"/>
            </a:pPr>
            <a:r>
              <a:rPr lang="en-US" sz="2800" dirty="0" err="1" smtClean="0"/>
              <a:t>WebMatrix</a:t>
            </a:r>
            <a:r>
              <a:rPr lang="en-US" sz="2800" dirty="0" smtClean="0"/>
              <a:t> gives you options</a:t>
            </a:r>
          </a:p>
          <a:p>
            <a:pPr marL="514350" indent="-514350">
              <a:buClr>
                <a:schemeClr val="bg1"/>
              </a:buClr>
              <a:buFont typeface="+mj-lt"/>
              <a:buAutoNum type="arabicPeriod"/>
            </a:pPr>
            <a:r>
              <a:rPr lang="en-US" sz="2800" dirty="0"/>
              <a:t>Code Completion</a:t>
            </a:r>
          </a:p>
          <a:p>
            <a:pPr marL="514350" indent="-514350">
              <a:buClr>
                <a:schemeClr val="bg1"/>
              </a:buClr>
              <a:buFont typeface="+mj-lt"/>
              <a:buAutoNum type="arabicPeriod"/>
            </a:pPr>
            <a:r>
              <a:rPr lang="en-US" sz="2800" dirty="0" smtClean="0"/>
              <a:t>Introducing Razor</a:t>
            </a:r>
            <a:endParaRPr lang="en-US" sz="2800" dirty="0"/>
          </a:p>
          <a:p>
            <a:pPr marL="514350" indent="-514350">
              <a:buClr>
                <a:schemeClr val="bg1"/>
              </a:buClr>
              <a:buFont typeface="+mj-lt"/>
              <a:buAutoNum type="arabicPeriod"/>
            </a:pPr>
            <a:r>
              <a:rPr lang="en-US" sz="2800" dirty="0" smtClean="0"/>
              <a:t>Database Design and Access</a:t>
            </a:r>
            <a:endParaRPr lang="en-US" sz="2800" dirty="0"/>
          </a:p>
          <a:p>
            <a:pPr marL="514350" indent="-514350">
              <a:buClr>
                <a:schemeClr val="bg1"/>
              </a:buClr>
              <a:buFont typeface="+mj-lt"/>
              <a:buAutoNum type="arabicPeriod"/>
            </a:pPr>
            <a:r>
              <a:rPr lang="en-US" sz="2800" dirty="0" err="1" smtClean="0"/>
              <a:t>WebGrid</a:t>
            </a:r>
            <a:endParaRPr lang="en-US" sz="2800" dirty="0"/>
          </a:p>
        </p:txBody>
      </p:sp>
      <p:sp>
        <p:nvSpPr>
          <p:cNvPr id="4" name="Content Placeholder 3"/>
          <p:cNvSpPr>
            <a:spLocks noGrp="1"/>
          </p:cNvSpPr>
          <p:nvPr>
            <p:ph sz="half" idx="2"/>
          </p:nvPr>
        </p:nvSpPr>
        <p:spPr>
          <a:xfrm>
            <a:off x="6181725" y="2163390"/>
            <a:ext cx="5486400" cy="2757678"/>
          </a:xfrm>
        </p:spPr>
        <p:txBody>
          <a:bodyPr/>
          <a:lstStyle/>
          <a:p>
            <a:pPr marL="514350" indent="-514350">
              <a:buClr>
                <a:schemeClr val="bg1"/>
              </a:buClr>
              <a:buFont typeface="+mj-lt"/>
              <a:buAutoNum type="arabicPeriod" startAt="6"/>
            </a:pPr>
            <a:r>
              <a:rPr lang="en-US" sz="2800" dirty="0" smtClean="0"/>
              <a:t>Built-in helpers</a:t>
            </a:r>
          </a:p>
          <a:p>
            <a:pPr marL="514350" indent="-514350">
              <a:buClr>
                <a:schemeClr val="bg1"/>
              </a:buClr>
              <a:buFont typeface="+mj-lt"/>
              <a:buAutoNum type="arabicPeriod" startAt="6"/>
            </a:pPr>
            <a:r>
              <a:rPr lang="en-US" sz="2800" dirty="0" err="1" smtClean="0"/>
              <a:t>NuGet</a:t>
            </a:r>
            <a:r>
              <a:rPr lang="en-US" sz="2800" dirty="0" smtClean="0"/>
              <a:t> Integration</a:t>
            </a:r>
          </a:p>
          <a:p>
            <a:pPr marL="514350" indent="-514350">
              <a:buClr>
                <a:schemeClr val="bg1"/>
              </a:buClr>
              <a:buFont typeface="+mj-lt"/>
              <a:buAutoNum type="arabicPeriod" startAt="6"/>
            </a:pPr>
            <a:r>
              <a:rPr lang="en-US" sz="2800" dirty="0" smtClean="0"/>
              <a:t>Routing</a:t>
            </a:r>
          </a:p>
          <a:p>
            <a:pPr marL="514350" indent="-514350">
              <a:buClr>
                <a:schemeClr val="bg1"/>
              </a:buClr>
              <a:buFont typeface="+mj-lt"/>
              <a:buAutoNum type="arabicPeriod" startAt="6"/>
            </a:pPr>
            <a:r>
              <a:rPr lang="en-US" sz="2800" dirty="0" smtClean="0"/>
              <a:t>Reporting</a:t>
            </a:r>
          </a:p>
          <a:p>
            <a:pPr marL="514350" indent="-514350">
              <a:buClr>
                <a:schemeClr val="bg1"/>
              </a:buClr>
              <a:buFont typeface="+mj-lt"/>
              <a:buAutoNum type="arabicPeriod" startAt="6"/>
            </a:pPr>
            <a:r>
              <a:rPr lang="en-US" sz="2800" dirty="0" smtClean="0"/>
              <a:t>Membership</a:t>
            </a:r>
          </a:p>
          <a:p>
            <a:pPr marL="514350" indent="-514350">
              <a:buClr>
                <a:schemeClr val="bg1"/>
              </a:buClr>
              <a:buFont typeface="+mj-lt"/>
              <a:buAutoNum type="arabicPeriod" startAt="6"/>
            </a:pPr>
            <a:r>
              <a:rPr lang="en-US" sz="2800" dirty="0" smtClean="0"/>
              <a:t>Built your own helpers</a:t>
            </a:r>
            <a:endParaRPr lang="en-US" sz="2800" dirty="0"/>
          </a:p>
        </p:txBody>
      </p:sp>
    </p:spTree>
    <p:extLst>
      <p:ext uri="{BB962C8B-B14F-4D97-AF65-F5344CB8AC3E}">
        <p14:creationId xmlns:p14="http://schemas.microsoft.com/office/powerpoint/2010/main" val="208742817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24-Point Star 5"/>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Even PHP!</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4" name="24-Point Star 13"/>
          <p:cNvSpPr/>
          <p:nvPr/>
        </p:nvSpPr>
        <p:spPr bwMode="auto">
          <a:xfrm>
            <a:off x="10806074" y="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2</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6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Where </a:t>
            </a:r>
            <a:r>
              <a:rPr lang="en-US" dirty="0" err="1" smtClean="0"/>
              <a:t>WebMatrix</a:t>
            </a:r>
            <a:r>
              <a:rPr lang="en-US" dirty="0" smtClean="0"/>
              <a:t> Fits into ASP.NET</a:t>
            </a:r>
            <a:endParaRPr lang="en-US" dirty="0"/>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t>HTML</a:t>
            </a:r>
          </a:p>
        </p:txBody>
      </p:sp>
      <p:grpSp>
        <p:nvGrpSpPr>
          <p:cNvPr id="2" name="Group 1"/>
          <p:cNvGrpSpPr/>
          <p:nvPr/>
        </p:nvGrpSpPr>
        <p:grpSpPr>
          <a:xfrm>
            <a:off x="519112" y="1703024"/>
            <a:ext cx="10803012" cy="4867898"/>
            <a:chOff x="519112" y="1703024"/>
            <a:chExt cx="10803012" cy="4867898"/>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grpSp>
        <p:nvGrpSpPr>
          <p:cNvPr id="12" name="Group 11"/>
          <p:cNvGrpSpPr/>
          <p:nvPr/>
        </p:nvGrpSpPr>
        <p:grpSpPr>
          <a:xfrm>
            <a:off x="1109625" y="4515507"/>
            <a:ext cx="10040825" cy="1686903"/>
            <a:chOff x="1109625" y="4515507"/>
            <a:chExt cx="10040825" cy="1686903"/>
          </a:xfrm>
        </p:grpSpPr>
        <p:grpSp>
          <p:nvGrpSpPr>
            <p:cNvPr id="10" name="Group 9"/>
            <p:cNvGrpSpPr/>
            <p:nvPr/>
          </p:nvGrpSpPr>
          <p:grpSpPr>
            <a:xfrm>
              <a:off x="1109625" y="5202285"/>
              <a:ext cx="10040825" cy="1000125"/>
              <a:chOff x="1109625" y="5202285"/>
              <a:chExt cx="10040825" cy="1000125"/>
            </a:xfrm>
          </p:grpSpPr>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25" y="5202285"/>
                <a:ext cx="9334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custDataLst>
                  <p:tags r:id="rId1"/>
                </p:custDataLst>
              </p:nvPr>
            </p:nvSpPr>
            <p:spPr bwMode="auto">
              <a:xfrm>
                <a:off x="2114326" y="5397819"/>
                <a:ext cx="9036124"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defTabSz="914363" fontAlgn="base">
                  <a:spcBef>
                    <a:spcPts val="1200"/>
                  </a:spcBef>
                  <a:buSzPct val="80000"/>
                </a:pPr>
                <a:r>
                  <a:rPr lang="en-US" sz="3200" dirty="0" smtClean="0">
                    <a:ln>
                      <a:solidFill>
                        <a:schemeClr val="bg1">
                          <a:alpha val="0"/>
                        </a:schemeClr>
                      </a:solidFill>
                    </a:ln>
                    <a:solidFill>
                      <a:schemeClr val="bg1"/>
                    </a:solidFill>
                  </a:rPr>
                  <a:t>Where </a:t>
                </a:r>
                <a:r>
                  <a:rPr lang="en-US" sz="3200" dirty="0" err="1" smtClean="0">
                    <a:ln>
                      <a:solidFill>
                        <a:schemeClr val="bg1">
                          <a:alpha val="0"/>
                        </a:schemeClr>
                      </a:solidFill>
                    </a:ln>
                    <a:solidFill>
                      <a:schemeClr val="bg1"/>
                    </a:solidFill>
                  </a:rPr>
                  <a:t>WebMatrix</a:t>
                </a:r>
                <a:r>
                  <a:rPr lang="en-US" sz="3200" dirty="0" smtClean="0">
                    <a:ln>
                      <a:solidFill>
                        <a:schemeClr val="bg1">
                          <a:alpha val="0"/>
                        </a:schemeClr>
                      </a:solidFill>
                    </a:ln>
                    <a:solidFill>
                      <a:schemeClr val="bg1"/>
                    </a:solidFill>
                  </a:rPr>
                  <a:t> 2 Can Help</a:t>
                </a:r>
                <a:endParaRPr lang="en-US" sz="3200" dirty="0">
                  <a:ln>
                    <a:solidFill>
                      <a:schemeClr val="bg1">
                        <a:alpha val="0"/>
                      </a:schemeClr>
                    </a:solidFill>
                  </a:ln>
                  <a:solidFill>
                    <a:schemeClr val="bg1"/>
                  </a:solidFill>
                </a:endParaRPr>
              </a:p>
            </p:txBody>
          </p:sp>
        </p:grpSp>
        <p:sp>
          <p:nvSpPr>
            <p:cNvPr id="11" name="Up Arrow 10"/>
            <p:cNvSpPr/>
            <p:nvPr/>
          </p:nvSpPr>
          <p:spPr bwMode="auto">
            <a:xfrm>
              <a:off x="6080152" y="4515507"/>
              <a:ext cx="807522" cy="848001"/>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360060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24-Point Star 5"/>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3</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3733</TotalTime>
  <Words>4550</Words>
  <Application>Microsoft Office PowerPoint</Application>
  <PresentationFormat>Custom</PresentationFormat>
  <Paragraphs>663</Paragraphs>
  <Slides>40</Slides>
  <Notes>34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50" baseType="lpstr">
      <vt:lpstr>Arial</vt:lpstr>
      <vt:lpstr>Wingdings</vt:lpstr>
      <vt:lpstr>Calibri</vt:lpstr>
      <vt:lpstr>Segoe UI Light</vt:lpstr>
      <vt:lpstr>Segoe Light</vt:lpstr>
      <vt:lpstr>Segoe UI</vt:lpstr>
      <vt:lpstr>Consolas</vt:lpstr>
      <vt:lpstr>MS1444_Windows Azure Template 16x9_r08b</vt:lpstr>
      <vt:lpstr>White with Consolas font for code slides</vt:lpstr>
      <vt:lpstr>think-cell Slide</vt:lpstr>
      <vt:lpstr>WebCamps Online</vt:lpstr>
      <vt:lpstr>Top 10 Things You Didn’t Know about WebMatrix 2</vt:lpstr>
      <vt:lpstr>Agenda </vt:lpstr>
      <vt:lpstr>WebMatrix Gives You Options</vt:lpstr>
      <vt:lpstr>Code Completion</vt:lpstr>
      <vt:lpstr>Creating New Sites</vt:lpstr>
      <vt:lpstr>PowerPoint Presentation</vt:lpstr>
      <vt:lpstr>Where WebMatrix Fits into ASP.NET</vt:lpstr>
      <vt:lpstr>Introducing Razor</vt:lpstr>
      <vt:lpstr>Razor Syntax Comparisons</vt:lpstr>
      <vt:lpstr>Move From Code to Markup Easily with Razor</vt:lpstr>
      <vt:lpstr>Commenting in Razor</vt:lpstr>
      <vt:lpstr>Razor tools for a Consistent Look</vt:lpstr>
      <vt:lpstr>Layout Syntax</vt:lpstr>
      <vt:lpstr>Use Sections to Organize Your Pages</vt:lpstr>
      <vt:lpstr>Use RenderPage to Include Static Content</vt:lpstr>
      <vt:lpstr>Razor Syntax and Layouts</vt:lpstr>
      <vt:lpstr>What About Data?</vt:lpstr>
      <vt:lpstr>SQL Compact Edition Support</vt:lpstr>
      <vt:lpstr>WebGrid Displays Your Data Easily</vt:lpstr>
      <vt:lpstr>Database Access</vt:lpstr>
      <vt:lpstr>Helpers</vt:lpstr>
      <vt:lpstr>Adding Helpers to Your Website</vt:lpstr>
      <vt:lpstr>NuGet Integration</vt:lpstr>
      <vt:lpstr>Make Your Website Social</vt:lpstr>
      <vt:lpstr>Helpers</vt:lpstr>
      <vt:lpstr>Routing</vt:lpstr>
      <vt:lpstr>WebMatrix Reports</vt:lpstr>
      <vt:lpstr>Routing &amp; Reports</vt:lpstr>
      <vt:lpstr>What is Membership?</vt:lpstr>
      <vt:lpstr>Setting Up Membership</vt:lpstr>
      <vt:lpstr>Controlling Access to Pages</vt:lpstr>
      <vt:lpstr>Membership</vt:lpstr>
      <vt:lpstr>Why Build Helpers?</vt:lpstr>
      <vt:lpstr>Build a Helper: The 3 Approaches</vt:lpstr>
      <vt:lpstr>Building Helpers – Inline Syntax</vt:lpstr>
      <vt:lpstr>Building Helpers</vt:lpstr>
      <vt:lpstr>Recap: Top 10 11 Things You Just Learned about WebMatrix 2</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379</cp:revision>
  <cp:lastPrinted>2011-10-11T14:25:22Z</cp:lastPrinted>
  <dcterms:created xsi:type="dcterms:W3CDTF">2011-03-29T16:07:22Z</dcterms:created>
  <dcterms:modified xsi:type="dcterms:W3CDTF">2012-05-02T18:32:02Z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